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57" r:id="rId6"/>
    <p:sldId id="262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4F26"/>
    <a:srgbClr val="0058A1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in%20Chilinski\Desktop\podsumowanie%20g&#322;osowani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in%20Chilinski\Desktop\podsumowanie%20g&#322;osowani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in%20Chilinski\Desktop\podsumowanie%20g&#322;osowan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TAK</c:v>
          </c:tx>
          <c:spPr>
            <a:solidFill>
              <a:srgbClr val="FFC000"/>
            </a:solidFill>
          </c:spPr>
          <c:invertIfNegative val="0"/>
          <c:cat>
            <c:strRef>
              <c:f>Arkusz6!$A$3:$A$44</c:f>
              <c:strCache>
                <c:ptCount val="42"/>
                <c:pt idx="0">
                  <c:v>Let's Go Holiday</c:v>
                </c:pt>
                <c:pt idx="1">
                  <c:v>M-TOUR</c:v>
                </c:pt>
                <c:pt idx="2">
                  <c:v>Strefa Podróży</c:v>
                </c:pt>
                <c:pt idx="3">
                  <c:v>B.P. Sun Travel</c:v>
                </c:pt>
                <c:pt idx="4">
                  <c:v>Agencja Turystyczna Al Tur</c:v>
                </c:pt>
                <c:pt idx="5">
                  <c:v>AMCO</c:v>
                </c:pt>
                <c:pt idx="6">
                  <c:v>MAGMAR VIP</c:v>
                </c:pt>
                <c:pt idx="7">
                  <c:v>mag mar</c:v>
                </c:pt>
                <c:pt idx="8">
                  <c:v>Latosfera</c:v>
                </c:pt>
                <c:pt idx="9">
                  <c:v>King Travel</c:v>
                </c:pt>
                <c:pt idx="10">
                  <c:v>Czas Wakacji 24</c:v>
                </c:pt>
                <c:pt idx="11">
                  <c:v>Biuro Podróży Globsat</c:v>
                </c:pt>
                <c:pt idx="12">
                  <c:v>OREBUS TRAVEL</c:v>
                </c:pt>
                <c:pt idx="13">
                  <c:v>Atlas Travel</c:v>
                </c:pt>
                <c:pt idx="14">
                  <c:v>Ikaria</c:v>
                </c:pt>
                <c:pt idx="15">
                  <c:v>Hawajskie Aloha</c:v>
                </c:pt>
                <c:pt idx="16">
                  <c:v>Family Tours</c:v>
                </c:pt>
                <c:pt idx="17">
                  <c:v>Alfa Travel &amp; Adventure Rybnik</c:v>
                </c:pt>
                <c:pt idx="18">
                  <c:v>Habibi Travel</c:v>
                </c:pt>
                <c:pt idx="19">
                  <c:v>Podróży Świat</c:v>
                </c:pt>
                <c:pt idx="20">
                  <c:v>BP Janus</c:v>
                </c:pt>
                <c:pt idx="21">
                  <c:v>BP TRAVEL CAFFE</c:v>
                </c:pt>
                <c:pt idx="22">
                  <c:v>perfect holidays</c:v>
                </c:pt>
                <c:pt idx="23">
                  <c:v>Biuro Turystyki JAWORSKI</c:v>
                </c:pt>
                <c:pt idx="24">
                  <c:v>baltazartravel</c:v>
                </c:pt>
                <c:pt idx="25">
                  <c:v>bea-travel</c:v>
                </c:pt>
                <c:pt idx="26">
                  <c:v>VENA</c:v>
                </c:pt>
                <c:pt idx="27">
                  <c:v>VIVA GROUP</c:v>
                </c:pt>
                <c:pt idx="28">
                  <c:v>E-lastminute.pl</c:v>
                </c:pt>
                <c:pt idx="29">
                  <c:v>Top Travel</c:v>
                </c:pt>
                <c:pt idx="30">
                  <c:v>Qtravel.pl</c:v>
                </c:pt>
                <c:pt idx="31">
                  <c:v>Chilli Travel s.c.</c:v>
                </c:pt>
                <c:pt idx="32">
                  <c:v>Era Wakacji</c:v>
                </c:pt>
                <c:pt idx="33">
                  <c:v>Side Travel</c:v>
                </c:pt>
                <c:pt idx="34">
                  <c:v>Centrum Last Minute Kielce</c:v>
                </c:pt>
                <c:pt idx="35">
                  <c:v>Biuro Podróży FORTE Wodzisław Śląski</c:v>
                </c:pt>
                <c:pt idx="36">
                  <c:v>Sol Travel</c:v>
                </c:pt>
                <c:pt idx="37">
                  <c:v>Centum Podróży PLANETA</c:v>
                </c:pt>
                <c:pt idx="38">
                  <c:v>WALIZKI</c:v>
                </c:pt>
                <c:pt idx="39">
                  <c:v>Traveland</c:v>
                </c:pt>
                <c:pt idx="40">
                  <c:v>Tour &amp; Travel Poland s. c. </c:v>
                </c:pt>
                <c:pt idx="41">
                  <c:v>Amigos B. B.</c:v>
                </c:pt>
              </c:strCache>
            </c:strRef>
          </c:cat>
          <c:val>
            <c:numRef>
              <c:f>Arkusz6!$B$3:$B$44</c:f>
              <c:numCache>
                <c:formatCode>General</c:formatCode>
                <c:ptCount val="42"/>
                <c:pt idx="0">
                  <c:v>9</c:v>
                </c:pt>
                <c:pt idx="1">
                  <c:v>45</c:v>
                </c:pt>
                <c:pt idx="2">
                  <c:v>68</c:v>
                </c:pt>
                <c:pt idx="3">
                  <c:v>19</c:v>
                </c:pt>
                <c:pt idx="4">
                  <c:v>80</c:v>
                </c:pt>
                <c:pt idx="5">
                  <c:v>4</c:v>
                </c:pt>
                <c:pt idx="6">
                  <c:v>19</c:v>
                </c:pt>
                <c:pt idx="7">
                  <c:v>78</c:v>
                </c:pt>
                <c:pt idx="8">
                  <c:v>204</c:v>
                </c:pt>
                <c:pt idx="9">
                  <c:v>22</c:v>
                </c:pt>
                <c:pt idx="10">
                  <c:v>12</c:v>
                </c:pt>
                <c:pt idx="11">
                  <c:v>15</c:v>
                </c:pt>
                <c:pt idx="12">
                  <c:v>8</c:v>
                </c:pt>
                <c:pt idx="13">
                  <c:v>18</c:v>
                </c:pt>
                <c:pt idx="14">
                  <c:v>1</c:v>
                </c:pt>
                <c:pt idx="15">
                  <c:v>145</c:v>
                </c:pt>
                <c:pt idx="16">
                  <c:v>17</c:v>
                </c:pt>
                <c:pt idx="17">
                  <c:v>18</c:v>
                </c:pt>
                <c:pt idx="18">
                  <c:v>20</c:v>
                </c:pt>
                <c:pt idx="19">
                  <c:v>34</c:v>
                </c:pt>
                <c:pt idx="20">
                  <c:v>85</c:v>
                </c:pt>
                <c:pt idx="21">
                  <c:v>59</c:v>
                </c:pt>
                <c:pt idx="22">
                  <c:v>4</c:v>
                </c:pt>
                <c:pt idx="23">
                  <c:v>23</c:v>
                </c:pt>
                <c:pt idx="24">
                  <c:v>2</c:v>
                </c:pt>
                <c:pt idx="25">
                  <c:v>28</c:v>
                </c:pt>
                <c:pt idx="26">
                  <c:v>17</c:v>
                </c:pt>
                <c:pt idx="27">
                  <c:v>124</c:v>
                </c:pt>
                <c:pt idx="28">
                  <c:v>50</c:v>
                </c:pt>
                <c:pt idx="29">
                  <c:v>17</c:v>
                </c:pt>
                <c:pt idx="30">
                  <c:v>32</c:v>
                </c:pt>
                <c:pt idx="31">
                  <c:v>14</c:v>
                </c:pt>
                <c:pt idx="32">
                  <c:v>21</c:v>
                </c:pt>
                <c:pt idx="33">
                  <c:v>28</c:v>
                </c:pt>
                <c:pt idx="34">
                  <c:v>121</c:v>
                </c:pt>
                <c:pt idx="35">
                  <c:v>28</c:v>
                </c:pt>
                <c:pt idx="36">
                  <c:v>5</c:v>
                </c:pt>
                <c:pt idx="37">
                  <c:v>3</c:v>
                </c:pt>
                <c:pt idx="38">
                  <c:v>32</c:v>
                </c:pt>
                <c:pt idx="39">
                  <c:v>64</c:v>
                </c:pt>
                <c:pt idx="40">
                  <c:v>37</c:v>
                </c:pt>
                <c:pt idx="41">
                  <c:v>28</c:v>
                </c:pt>
              </c:numCache>
            </c:numRef>
          </c:val>
        </c:ser>
        <c:ser>
          <c:idx val="1"/>
          <c:order val="1"/>
          <c:tx>
            <c:v>NIE</c:v>
          </c:tx>
          <c:spPr>
            <a:solidFill>
              <a:schemeClr val="tx2">
                <a:lumMod val="75000"/>
              </a:schemeClr>
            </a:solidFill>
          </c:spPr>
          <c:invertIfNegative val="0"/>
          <c:cat>
            <c:strRef>
              <c:f>Arkusz6!$A$3:$A$44</c:f>
              <c:strCache>
                <c:ptCount val="42"/>
                <c:pt idx="0">
                  <c:v>Let's Go Holiday</c:v>
                </c:pt>
                <c:pt idx="1">
                  <c:v>M-TOUR</c:v>
                </c:pt>
                <c:pt idx="2">
                  <c:v>Strefa Podróży</c:v>
                </c:pt>
                <c:pt idx="3">
                  <c:v>B.P. Sun Travel</c:v>
                </c:pt>
                <c:pt idx="4">
                  <c:v>Agencja Turystyczna Al Tur</c:v>
                </c:pt>
                <c:pt idx="5">
                  <c:v>AMCO</c:v>
                </c:pt>
                <c:pt idx="6">
                  <c:v>MAGMAR VIP</c:v>
                </c:pt>
                <c:pt idx="7">
                  <c:v>mag mar</c:v>
                </c:pt>
                <c:pt idx="8">
                  <c:v>Latosfera</c:v>
                </c:pt>
                <c:pt idx="9">
                  <c:v>King Travel</c:v>
                </c:pt>
                <c:pt idx="10">
                  <c:v>Czas Wakacji 24</c:v>
                </c:pt>
                <c:pt idx="11">
                  <c:v>Biuro Podróży Globsat</c:v>
                </c:pt>
                <c:pt idx="12">
                  <c:v>OREBUS TRAVEL</c:v>
                </c:pt>
                <c:pt idx="13">
                  <c:v>Atlas Travel</c:v>
                </c:pt>
                <c:pt idx="14">
                  <c:v>Ikaria</c:v>
                </c:pt>
                <c:pt idx="15">
                  <c:v>Hawajskie Aloha</c:v>
                </c:pt>
                <c:pt idx="16">
                  <c:v>Family Tours</c:v>
                </c:pt>
                <c:pt idx="17">
                  <c:v>Alfa Travel &amp; Adventure Rybnik</c:v>
                </c:pt>
                <c:pt idx="18">
                  <c:v>Habibi Travel</c:v>
                </c:pt>
                <c:pt idx="19">
                  <c:v>Podróży Świat</c:v>
                </c:pt>
                <c:pt idx="20">
                  <c:v>BP Janus</c:v>
                </c:pt>
                <c:pt idx="21">
                  <c:v>BP TRAVEL CAFFE</c:v>
                </c:pt>
                <c:pt idx="22">
                  <c:v>perfect holidays</c:v>
                </c:pt>
                <c:pt idx="23">
                  <c:v>Biuro Turystyki JAWORSKI</c:v>
                </c:pt>
                <c:pt idx="24">
                  <c:v>baltazartravel</c:v>
                </c:pt>
                <c:pt idx="25">
                  <c:v>bea-travel</c:v>
                </c:pt>
                <c:pt idx="26">
                  <c:v>VENA</c:v>
                </c:pt>
                <c:pt idx="27">
                  <c:v>VIVA GROUP</c:v>
                </c:pt>
                <c:pt idx="28">
                  <c:v>E-lastminute.pl</c:v>
                </c:pt>
                <c:pt idx="29">
                  <c:v>Top Travel</c:v>
                </c:pt>
                <c:pt idx="30">
                  <c:v>Qtravel.pl</c:v>
                </c:pt>
                <c:pt idx="31">
                  <c:v>Chilli Travel s.c.</c:v>
                </c:pt>
                <c:pt idx="32">
                  <c:v>Era Wakacji</c:v>
                </c:pt>
                <c:pt idx="33">
                  <c:v>Side Travel</c:v>
                </c:pt>
                <c:pt idx="34">
                  <c:v>Centrum Last Minute Kielce</c:v>
                </c:pt>
                <c:pt idx="35">
                  <c:v>Biuro Podróży FORTE Wodzisław Śląski</c:v>
                </c:pt>
                <c:pt idx="36">
                  <c:v>Sol Travel</c:v>
                </c:pt>
                <c:pt idx="37">
                  <c:v>Centum Podróży PLANETA</c:v>
                </c:pt>
                <c:pt idx="38">
                  <c:v>WALIZKI</c:v>
                </c:pt>
                <c:pt idx="39">
                  <c:v>Traveland</c:v>
                </c:pt>
                <c:pt idx="40">
                  <c:v>Tour &amp; Travel Poland s. c. </c:v>
                </c:pt>
                <c:pt idx="41">
                  <c:v>Amigos B. B.</c:v>
                </c:pt>
              </c:strCache>
            </c:strRef>
          </c:cat>
          <c:val>
            <c:numRef>
              <c:f>Arkusz6!$C$3:$C$44</c:f>
              <c:numCache>
                <c:formatCode>General</c:formatCode>
                <c:ptCount val="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2</c:v>
                </c:pt>
                <c:pt idx="8">
                  <c:v>0</c:v>
                </c:pt>
                <c:pt idx="9">
                  <c:v>1</c:v>
                </c:pt>
                <c:pt idx="10">
                  <c:v>3</c:v>
                </c:pt>
                <c:pt idx="11">
                  <c:v>7</c:v>
                </c:pt>
                <c:pt idx="12">
                  <c:v>9</c:v>
                </c:pt>
                <c:pt idx="13">
                  <c:v>0</c:v>
                </c:pt>
                <c:pt idx="14">
                  <c:v>11</c:v>
                </c:pt>
                <c:pt idx="15">
                  <c:v>7</c:v>
                </c:pt>
                <c:pt idx="16">
                  <c:v>9</c:v>
                </c:pt>
                <c:pt idx="17">
                  <c:v>0</c:v>
                </c:pt>
                <c:pt idx="18">
                  <c:v>0</c:v>
                </c:pt>
                <c:pt idx="19">
                  <c:v>2</c:v>
                </c:pt>
                <c:pt idx="20">
                  <c:v>3</c:v>
                </c:pt>
                <c:pt idx="21">
                  <c:v>12</c:v>
                </c:pt>
                <c:pt idx="22">
                  <c:v>1</c:v>
                </c:pt>
                <c:pt idx="23">
                  <c:v>37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2</c:v>
                </c:pt>
                <c:pt idx="30">
                  <c:v>18</c:v>
                </c:pt>
                <c:pt idx="31">
                  <c:v>1</c:v>
                </c:pt>
                <c:pt idx="32">
                  <c:v>3</c:v>
                </c:pt>
                <c:pt idx="33">
                  <c:v>0</c:v>
                </c:pt>
                <c:pt idx="34">
                  <c:v>8</c:v>
                </c:pt>
                <c:pt idx="35">
                  <c:v>6</c:v>
                </c:pt>
                <c:pt idx="36">
                  <c:v>1</c:v>
                </c:pt>
                <c:pt idx="37">
                  <c:v>20</c:v>
                </c:pt>
                <c:pt idx="38">
                  <c:v>1</c:v>
                </c:pt>
                <c:pt idx="39">
                  <c:v>7</c:v>
                </c:pt>
                <c:pt idx="40">
                  <c:v>5</c:v>
                </c:pt>
                <c:pt idx="41">
                  <c:v>132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100791296"/>
        <c:axId val="79269248"/>
      </c:barChart>
      <c:catAx>
        <c:axId val="100791296"/>
        <c:scaling>
          <c:orientation val="minMax"/>
        </c:scaling>
        <c:delete val="0"/>
        <c:axPos val="b"/>
        <c:majorTickMark val="none"/>
        <c:minorTickMark val="none"/>
        <c:tickLblPos val="nextTo"/>
        <c:crossAx val="79269248"/>
        <c:crosses val="autoZero"/>
        <c:auto val="1"/>
        <c:lblAlgn val="ctr"/>
        <c:lblOffset val="100"/>
        <c:noMultiLvlLbl val="0"/>
      </c:catAx>
      <c:valAx>
        <c:axId val="792692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00791296"/>
        <c:crosses val="autoZero"/>
        <c:crossBetween val="between"/>
      </c:valAx>
      <c:spPr>
        <a:ln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>
                <a:solidFill>
                  <a:srgbClr val="0058A1"/>
                </a:solidFill>
              </a:rPr>
              <a:t>TAK</a:t>
            </a:r>
            <a:r>
              <a:rPr lang="pl-PL" dirty="0"/>
              <a:t>/</a:t>
            </a:r>
            <a:r>
              <a:rPr lang="pl-PL" dirty="0">
                <a:solidFill>
                  <a:srgbClr val="00B050"/>
                </a:solidFill>
              </a:rPr>
              <a:t>NIE</a:t>
            </a:r>
            <a:endParaRPr lang="en-US" dirty="0">
              <a:solidFill>
                <a:srgbClr val="00B050"/>
              </a:solidFill>
            </a:endParaRP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Arkusz6!$A$45</c:f>
              <c:strCache>
                <c:ptCount val="1"/>
                <c:pt idx="0">
                  <c:v>SUMA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rgbClr val="00B050"/>
              </a:solidFill>
            </c:spPr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val>
            <c:numRef>
              <c:f>Arkusz6!$B$45:$C$45</c:f>
              <c:numCache>
                <c:formatCode>General</c:formatCode>
                <c:ptCount val="2"/>
                <c:pt idx="0">
                  <c:v>1658</c:v>
                </c:pt>
                <c:pt idx="1">
                  <c:v>314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>
                <a:solidFill>
                  <a:srgbClr val="FFC000"/>
                </a:solidFill>
              </a:rPr>
              <a:t>TAK</a:t>
            </a:r>
            <a:r>
              <a:rPr lang="pl-PL" dirty="0"/>
              <a:t>/</a:t>
            </a:r>
            <a:r>
              <a:rPr lang="pl-PL" dirty="0">
                <a:solidFill>
                  <a:srgbClr val="00B050"/>
                </a:solidFill>
              </a:rPr>
              <a:t>NIE</a:t>
            </a:r>
            <a:endParaRPr lang="en-US" dirty="0">
              <a:solidFill>
                <a:srgbClr val="00B050"/>
              </a:solidFill>
            </a:endParaRP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Arkusz6!$A$45</c:f>
              <c:strCache>
                <c:ptCount val="1"/>
                <c:pt idx="0">
                  <c:v>SUMA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FFC00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val>
            <c:numRef>
              <c:f>Arkusz6!$B$45:$C$45</c:f>
              <c:numCache>
                <c:formatCode>General</c:formatCode>
                <c:ptCount val="2"/>
                <c:pt idx="0">
                  <c:v>1658</c:v>
                </c:pt>
                <c:pt idx="1">
                  <c:v>314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2014-11-24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2014-11-24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2014-11-24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40070" y="4077072"/>
            <a:ext cx="8064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0058A1"/>
                </a:solidFill>
              </a:rPr>
              <a:t>25.11.2014</a:t>
            </a:r>
          </a:p>
          <a:p>
            <a:pPr algn="ctr"/>
            <a:endParaRPr lang="pl-PL" sz="2400" dirty="0" smtClean="0">
              <a:solidFill>
                <a:srgbClr val="0058A1"/>
              </a:solidFill>
            </a:endParaRPr>
          </a:p>
          <a:p>
            <a:pPr algn="ctr"/>
            <a:r>
              <a:rPr lang="pl-PL" sz="2400" dirty="0" smtClean="0">
                <a:solidFill>
                  <a:srgbClr val="0058A1"/>
                </a:solidFill>
              </a:rPr>
              <a:t>Konferencja: </a:t>
            </a:r>
            <a:r>
              <a:rPr lang="pl-PL" sz="2400" dirty="0">
                <a:solidFill>
                  <a:srgbClr val="0058A1"/>
                </a:solidFill>
              </a:rPr>
              <a:t>System zabezpieczeń finansowych w turystyce - propozycje </a:t>
            </a:r>
            <a:r>
              <a:rPr lang="pl-PL" sz="2400" dirty="0" smtClean="0">
                <a:solidFill>
                  <a:srgbClr val="0058A1"/>
                </a:solidFill>
              </a:rPr>
              <a:t>rozwiązań</a:t>
            </a:r>
          </a:p>
          <a:p>
            <a:pPr algn="ctr"/>
            <a:endParaRPr lang="pl-PL" sz="2400" dirty="0" smtClean="0">
              <a:solidFill>
                <a:srgbClr val="0058A1"/>
              </a:solidFill>
            </a:endParaRPr>
          </a:p>
          <a:p>
            <a:pPr algn="ctr"/>
            <a:r>
              <a:rPr lang="pl-PL" sz="2000" dirty="0" smtClean="0">
                <a:solidFill>
                  <a:srgbClr val="0058A1"/>
                </a:solidFill>
              </a:rPr>
              <a:t>Organizator: Komisja Kultury Fizycznej, Sportu i Turystyki Sejmu RP</a:t>
            </a:r>
            <a:endParaRPr lang="pl-PL" sz="2000" dirty="0">
              <a:solidFill>
                <a:srgbClr val="0058A1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145152"/>
            <a:ext cx="4681728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95536" y="188640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70C0"/>
                </a:solidFill>
              </a:rPr>
              <a:t>Organizacja rynku turystycznego w </a:t>
            </a:r>
            <a:r>
              <a:rPr lang="pl-PL" sz="3200" b="1" dirty="0" smtClean="0">
                <a:solidFill>
                  <a:srgbClr val="0070C0"/>
                </a:solidFill>
              </a:rPr>
              <a:t>Polsce</a:t>
            </a:r>
            <a:endParaRPr lang="pl-PL" sz="2800" b="1" dirty="0">
              <a:solidFill>
                <a:srgbClr val="0070C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685800" cy="6858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2916000" cy="972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62" y="3284984"/>
            <a:ext cx="2916000" cy="972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62" y="3289815"/>
            <a:ext cx="2916000" cy="972000"/>
          </a:xfrm>
          <a:prstGeom prst="rect">
            <a:avLst/>
          </a:prstGeom>
        </p:spPr>
      </p:pic>
      <p:cxnSp>
        <p:nvCxnSpPr>
          <p:cNvPr id="13" name="Łącznik prosty ze strzałką 12"/>
          <p:cNvCxnSpPr/>
          <p:nvPr/>
        </p:nvCxnSpPr>
        <p:spPr>
          <a:xfrm>
            <a:off x="4628362" y="2564904"/>
            <a:ext cx="0" cy="471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>
            <a:off x="4628362" y="2564904"/>
            <a:ext cx="2916000" cy="476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 flipH="1">
            <a:off x="1709520" y="2564904"/>
            <a:ext cx="2918842" cy="471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az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62" y="5121376"/>
            <a:ext cx="5076000" cy="1692000"/>
          </a:xfrm>
          <a:prstGeom prst="rect">
            <a:avLst/>
          </a:prstGeom>
        </p:spPr>
      </p:pic>
      <p:cxnSp>
        <p:nvCxnSpPr>
          <p:cNvPr id="26" name="Łącznik prosty ze strzałką 25"/>
          <p:cNvCxnSpPr/>
          <p:nvPr/>
        </p:nvCxnSpPr>
        <p:spPr>
          <a:xfrm>
            <a:off x="1709520" y="4221088"/>
            <a:ext cx="2918842" cy="602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>
            <a:off x="4628362" y="4221088"/>
            <a:ext cx="0" cy="602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/>
          <p:nvPr/>
        </p:nvCxnSpPr>
        <p:spPr>
          <a:xfrm flipH="1">
            <a:off x="4628362" y="4225919"/>
            <a:ext cx="2916000" cy="597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/>
          <p:cNvSpPr txBox="1"/>
          <p:nvPr/>
        </p:nvSpPr>
        <p:spPr>
          <a:xfrm>
            <a:off x="2843808" y="2996952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w</a:t>
            </a:r>
            <a:r>
              <a:rPr lang="pl-PL" dirty="0" smtClean="0">
                <a:solidFill>
                  <a:srgbClr val="FF0000"/>
                </a:solidFill>
              </a:rPr>
              <a:t>szędzie taka sama cena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62" y="764704"/>
            <a:ext cx="5400000" cy="1800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955435" y="4869160"/>
            <a:ext cx="3345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>
                <a:solidFill>
                  <a:srgbClr val="FF0000"/>
                </a:solidFill>
              </a:rPr>
              <a:t>t</a:t>
            </a:r>
            <a:r>
              <a:rPr lang="pl-PL" dirty="0" smtClean="0">
                <a:solidFill>
                  <a:srgbClr val="FF0000"/>
                </a:solidFill>
              </a:rPr>
              <a:t>aka sama cena</a:t>
            </a:r>
            <a:endParaRPr lang="pl-P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395536" y="1886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70C0"/>
                </a:solidFill>
              </a:rPr>
              <a:t>Bankructwo Organizatora</a:t>
            </a:r>
            <a:endParaRPr lang="pl-PL" sz="2800" b="1" dirty="0">
              <a:solidFill>
                <a:srgbClr val="0070C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685800" cy="6858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2916000" cy="972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362" y="3284984"/>
            <a:ext cx="2916000" cy="972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62" y="3289815"/>
            <a:ext cx="2916000" cy="972000"/>
          </a:xfrm>
          <a:prstGeom prst="rect">
            <a:avLst/>
          </a:prstGeom>
        </p:spPr>
      </p:pic>
      <p:cxnSp>
        <p:nvCxnSpPr>
          <p:cNvPr id="13" name="Łącznik prosty ze strzałką 12"/>
          <p:cNvCxnSpPr>
            <a:endCxn id="8" idx="0"/>
          </p:cNvCxnSpPr>
          <p:nvPr/>
        </p:nvCxnSpPr>
        <p:spPr>
          <a:xfrm>
            <a:off x="4628362" y="2813720"/>
            <a:ext cx="0" cy="471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endCxn id="9" idx="0"/>
          </p:cNvCxnSpPr>
          <p:nvPr/>
        </p:nvCxnSpPr>
        <p:spPr>
          <a:xfrm>
            <a:off x="4628362" y="2813720"/>
            <a:ext cx="2916000" cy="476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endCxn id="7" idx="0"/>
          </p:cNvCxnSpPr>
          <p:nvPr/>
        </p:nvCxnSpPr>
        <p:spPr>
          <a:xfrm flipH="1">
            <a:off x="1709520" y="2813720"/>
            <a:ext cx="2918842" cy="471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az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362" y="4859687"/>
            <a:ext cx="5076000" cy="1692000"/>
          </a:xfrm>
          <a:prstGeom prst="rect">
            <a:avLst/>
          </a:prstGeom>
        </p:spPr>
      </p:pic>
      <p:cxnSp>
        <p:nvCxnSpPr>
          <p:cNvPr id="26" name="Łącznik prosty ze strzałką 25"/>
          <p:cNvCxnSpPr>
            <a:stCxn id="7" idx="2"/>
            <a:endCxn id="24" idx="0"/>
          </p:cNvCxnSpPr>
          <p:nvPr/>
        </p:nvCxnSpPr>
        <p:spPr>
          <a:xfrm>
            <a:off x="1709520" y="4256984"/>
            <a:ext cx="2918842" cy="602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>
            <a:stCxn id="8" idx="2"/>
            <a:endCxn id="24" idx="0"/>
          </p:cNvCxnSpPr>
          <p:nvPr/>
        </p:nvCxnSpPr>
        <p:spPr>
          <a:xfrm>
            <a:off x="4628362" y="4256984"/>
            <a:ext cx="0" cy="6027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stCxn id="9" idx="2"/>
            <a:endCxn id="24" idx="0"/>
          </p:cNvCxnSpPr>
          <p:nvPr/>
        </p:nvCxnSpPr>
        <p:spPr>
          <a:xfrm flipH="1">
            <a:off x="4628362" y="4261815"/>
            <a:ext cx="2916000" cy="5978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trzałka w górę i w dół 1"/>
          <p:cNvSpPr/>
          <p:nvPr/>
        </p:nvSpPr>
        <p:spPr>
          <a:xfrm>
            <a:off x="4394336" y="4261815"/>
            <a:ext cx="468052" cy="699823"/>
          </a:xfrm>
          <a:prstGeom prst="upDownArrow">
            <a:avLst/>
          </a:prstGeom>
          <a:solidFill>
            <a:srgbClr val="0070C0"/>
          </a:solidFill>
          <a:ln>
            <a:solidFill>
              <a:srgbClr val="0058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62" y="836712"/>
            <a:ext cx="5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94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9.62295E-7 L -0.31719 0.0020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9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>
                <a:solidFill>
                  <a:srgbClr val="0070C0"/>
                </a:solidFill>
              </a:rPr>
              <a:t>Ankieta</a:t>
            </a:r>
            <a:endParaRPr lang="pl-PL" sz="48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8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rgbClr val="FFC000"/>
                </a:solidFill>
              </a:rPr>
              <a:t>CZAS TRWANIA: 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rgbClr val="0058A1"/>
                </a:solidFill>
              </a:rPr>
              <a:t>27 października – 15 listopada 2014</a:t>
            </a:r>
          </a:p>
          <a:p>
            <a:pPr marL="0" indent="0">
              <a:buNone/>
            </a:pPr>
            <a:endParaRPr lang="pl-PL" sz="24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pl-PL" sz="2400" b="1" dirty="0" smtClean="0">
                <a:solidFill>
                  <a:srgbClr val="00B050"/>
                </a:solidFill>
              </a:rPr>
              <a:t>GRUPA : </a:t>
            </a:r>
          </a:p>
          <a:p>
            <a:pPr>
              <a:buFontTx/>
              <a:buChar char="-"/>
            </a:pPr>
            <a:r>
              <a:rPr lang="pl-PL" sz="2400" dirty="0" smtClean="0">
                <a:solidFill>
                  <a:srgbClr val="0058A1"/>
                </a:solidFill>
              </a:rPr>
              <a:t>ankieta przeprowadzona została w </a:t>
            </a:r>
            <a:r>
              <a:rPr lang="pl-PL" sz="2400" b="1" dirty="0" smtClean="0">
                <a:solidFill>
                  <a:srgbClr val="00B050"/>
                </a:solidFill>
              </a:rPr>
              <a:t>60 losowo wybranych</a:t>
            </a:r>
            <a:r>
              <a:rPr lang="pl-PL" sz="2400" b="1" dirty="0" smtClean="0">
                <a:solidFill>
                  <a:srgbClr val="0058A1"/>
                </a:solidFill>
              </a:rPr>
              <a:t> </a:t>
            </a:r>
            <a:r>
              <a:rPr lang="pl-PL" sz="2400" dirty="0" smtClean="0">
                <a:solidFill>
                  <a:srgbClr val="0058A1"/>
                </a:solidFill>
              </a:rPr>
              <a:t>biurach w całej Polsce,</a:t>
            </a:r>
          </a:p>
          <a:p>
            <a:pPr>
              <a:buFontTx/>
              <a:buChar char="-"/>
            </a:pPr>
            <a:r>
              <a:rPr lang="pl-PL" sz="2400" dirty="0">
                <a:solidFill>
                  <a:srgbClr val="0058A1"/>
                </a:solidFill>
              </a:rPr>
              <a:t>a</a:t>
            </a:r>
            <a:r>
              <a:rPr lang="pl-PL" sz="2400" dirty="0" smtClean="0">
                <a:solidFill>
                  <a:srgbClr val="0058A1"/>
                </a:solidFill>
              </a:rPr>
              <a:t>nkieta przeprowadzona na próbie losowo wybranych, </a:t>
            </a:r>
            <a:r>
              <a:rPr lang="pl-PL" sz="2400" b="1" dirty="0" smtClean="0">
                <a:solidFill>
                  <a:srgbClr val="00B050"/>
                </a:solidFill>
              </a:rPr>
              <a:t>1972 klientów</a:t>
            </a:r>
            <a:r>
              <a:rPr lang="pl-PL" sz="2400" dirty="0" smtClean="0">
                <a:solidFill>
                  <a:srgbClr val="0058A1"/>
                </a:solidFill>
              </a:rPr>
              <a:t>, obojga płci, w wieku 21 – 67 lat,</a:t>
            </a:r>
          </a:p>
          <a:p>
            <a:pPr marL="0" indent="0">
              <a:buNone/>
            </a:pPr>
            <a:endParaRPr lang="pl-PL" sz="2400" dirty="0"/>
          </a:p>
          <a:p>
            <a:pPr marL="0" indent="0">
              <a:buNone/>
            </a:pPr>
            <a:endParaRPr lang="pl-PL" sz="2400" dirty="0" smtClean="0"/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9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>
                <a:solidFill>
                  <a:srgbClr val="0070C0"/>
                </a:solidFill>
              </a:rPr>
              <a:t>Ankieta</a:t>
            </a:r>
            <a:endParaRPr lang="pl-PL" sz="4800" b="1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888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b="1" dirty="0" smtClean="0">
                <a:solidFill>
                  <a:srgbClr val="FFC000"/>
                </a:solidFill>
              </a:rPr>
              <a:t>PYTANIE:</a:t>
            </a:r>
            <a:r>
              <a:rPr lang="pl-PL" sz="2400" dirty="0" smtClean="0"/>
              <a:t> </a:t>
            </a:r>
          </a:p>
          <a:p>
            <a:pPr marL="0" indent="0">
              <a:buNone/>
            </a:pPr>
            <a:r>
              <a:rPr lang="pl-PL" sz="2400" dirty="0" smtClean="0">
                <a:solidFill>
                  <a:srgbClr val="0058A1"/>
                </a:solidFill>
              </a:rPr>
              <a:t>Czy byłaby Pani/ byłby Pan w stanie zapłacić </a:t>
            </a:r>
            <a:r>
              <a:rPr lang="pl-PL" sz="2400" b="1" dirty="0" smtClean="0">
                <a:solidFill>
                  <a:srgbClr val="E84F26"/>
                </a:solidFill>
              </a:rPr>
              <a:t>dodatkowe 15 zł na osobę</a:t>
            </a:r>
            <a:r>
              <a:rPr lang="pl-PL" sz="2400" dirty="0" smtClean="0">
                <a:solidFill>
                  <a:srgbClr val="0058A1"/>
                </a:solidFill>
              </a:rPr>
              <a:t> za gwarancję zwrotu 100% wpłaconych środków na imprezę turystyczną w przypadku upadłości Organizatora?</a:t>
            </a:r>
          </a:p>
          <a:p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51920"/>
            <a:ext cx="6149280" cy="153732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>
                <a:solidFill>
                  <a:srgbClr val="0070C0"/>
                </a:solidFill>
              </a:rPr>
              <a:t>Wyniki ankiety OSAT</a:t>
            </a:r>
            <a:endParaRPr lang="pl-PL" sz="4800" b="1" dirty="0">
              <a:solidFill>
                <a:srgbClr val="0070C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685800" cy="685800"/>
          </a:xfrm>
          <a:prstGeom prst="rect">
            <a:avLst/>
          </a:prstGeom>
        </p:spPr>
      </p:pic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669452"/>
              </p:ext>
            </p:extLst>
          </p:nvPr>
        </p:nvGraphicFramePr>
        <p:xfrm>
          <a:off x="172938" y="1124744"/>
          <a:ext cx="8798123" cy="571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782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>
                <a:solidFill>
                  <a:srgbClr val="0070C0"/>
                </a:solidFill>
              </a:rPr>
              <a:t>Wyniki ankiety </a:t>
            </a:r>
            <a:r>
              <a:rPr lang="pl-PL" sz="4800" b="1" dirty="0" smtClean="0">
                <a:solidFill>
                  <a:srgbClr val="0070C0"/>
                </a:solidFill>
              </a:rPr>
              <a:t>OSAT</a:t>
            </a:r>
            <a:endParaRPr lang="pl-PL" sz="4800" dirty="0">
              <a:solidFill>
                <a:srgbClr val="0070C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685800" cy="68580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50404" y="1628800"/>
            <a:ext cx="82260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0058A1"/>
                </a:solidFill>
              </a:rPr>
              <a:t>Na 1972 przebadanych respondentów, dokładnie </a:t>
            </a:r>
            <a:r>
              <a:rPr lang="pl-PL" sz="2400" b="1" dirty="0" smtClean="0">
                <a:solidFill>
                  <a:srgbClr val="E84F26"/>
                </a:solidFill>
              </a:rPr>
              <a:t>84,08%</a:t>
            </a:r>
            <a:r>
              <a:rPr lang="pl-PL" sz="2400" dirty="0" smtClean="0">
                <a:solidFill>
                  <a:srgbClr val="0058A1"/>
                </a:solidFill>
              </a:rPr>
              <a:t>, tj. </a:t>
            </a:r>
            <a:r>
              <a:rPr lang="pl-PL" sz="2400" b="1" dirty="0" smtClean="0">
                <a:solidFill>
                  <a:srgbClr val="E84F26"/>
                </a:solidFill>
              </a:rPr>
              <a:t>1658 osób</a:t>
            </a:r>
            <a:r>
              <a:rPr lang="pl-PL" sz="2400" b="1" dirty="0" smtClean="0">
                <a:solidFill>
                  <a:srgbClr val="0058A1"/>
                </a:solidFill>
              </a:rPr>
              <a:t> </a:t>
            </a:r>
            <a:r>
              <a:rPr lang="pl-PL" sz="2400" dirty="0" smtClean="0">
                <a:solidFill>
                  <a:srgbClr val="0058A1"/>
                </a:solidFill>
              </a:rPr>
              <a:t>na zadane pytanie odpowiedziało TAK. Odpowiedzi NIE udzieliło zaledwie </a:t>
            </a:r>
            <a:r>
              <a:rPr lang="pl-PL" sz="2400" b="1" dirty="0" smtClean="0">
                <a:solidFill>
                  <a:srgbClr val="00B050"/>
                </a:solidFill>
              </a:rPr>
              <a:t>15,92%</a:t>
            </a:r>
            <a:r>
              <a:rPr lang="pl-PL" sz="2400" b="1" dirty="0" smtClean="0">
                <a:solidFill>
                  <a:srgbClr val="0058A1"/>
                </a:solidFill>
              </a:rPr>
              <a:t> </a:t>
            </a:r>
            <a:r>
              <a:rPr lang="pl-PL" sz="2400" dirty="0" smtClean="0">
                <a:solidFill>
                  <a:srgbClr val="0058A1"/>
                </a:solidFill>
              </a:rPr>
              <a:t>respondentów, czyli </a:t>
            </a:r>
            <a:r>
              <a:rPr lang="pl-PL" sz="2400" b="1" dirty="0" smtClean="0">
                <a:solidFill>
                  <a:srgbClr val="00B050"/>
                </a:solidFill>
              </a:rPr>
              <a:t>314 osób</a:t>
            </a:r>
            <a:r>
              <a:rPr lang="pl-PL" sz="2400" dirty="0" smtClean="0">
                <a:solidFill>
                  <a:srgbClr val="0058A1"/>
                </a:solidFill>
              </a:rPr>
              <a:t>.</a:t>
            </a:r>
            <a:endParaRPr lang="pl-PL" sz="2400" dirty="0">
              <a:solidFill>
                <a:srgbClr val="0058A1"/>
              </a:solidFill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514012"/>
              </p:ext>
            </p:extLst>
          </p:nvPr>
        </p:nvGraphicFramePr>
        <p:xfrm>
          <a:off x="428186" y="3123828"/>
          <a:ext cx="4139095" cy="3321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4439730"/>
              </p:ext>
            </p:extLst>
          </p:nvPr>
        </p:nvGraphicFramePr>
        <p:xfrm>
          <a:off x="4641904" y="3113449"/>
          <a:ext cx="4129388" cy="3322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573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>
                <a:solidFill>
                  <a:srgbClr val="0070C0"/>
                </a:solidFill>
              </a:rPr>
              <a:t>Wnioski z </a:t>
            </a:r>
            <a:r>
              <a:rPr lang="pl-PL" sz="4800" b="1" dirty="0">
                <a:solidFill>
                  <a:srgbClr val="0070C0"/>
                </a:solidFill>
              </a:rPr>
              <a:t>ankiety OSAT</a:t>
            </a:r>
            <a:endParaRPr lang="pl-PL" sz="4800" dirty="0">
              <a:solidFill>
                <a:srgbClr val="0070C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3917032"/>
          </a:xfrm>
        </p:spPr>
        <p:txBody>
          <a:bodyPr>
            <a:normAutofit fontScale="92500" lnSpcReduction="10000"/>
          </a:bodyPr>
          <a:lstStyle/>
          <a:p>
            <a:r>
              <a:rPr lang="pl-PL" sz="2400" dirty="0" smtClean="0">
                <a:solidFill>
                  <a:srgbClr val="0058A1"/>
                </a:solidFill>
              </a:rPr>
              <a:t>Klienci oczekują od nas pewniejszego </a:t>
            </a:r>
            <a:r>
              <a:rPr lang="pl-PL" sz="2400" b="1" dirty="0" smtClean="0">
                <a:solidFill>
                  <a:srgbClr val="00B050"/>
                </a:solidFill>
              </a:rPr>
              <a:t>zabezpieczenia</a:t>
            </a:r>
            <a:r>
              <a:rPr lang="pl-PL" sz="2400" dirty="0" smtClean="0">
                <a:solidFill>
                  <a:srgbClr val="0058A1"/>
                </a:solidFill>
              </a:rPr>
              <a:t> swoich pieniędzy,</a:t>
            </a:r>
          </a:p>
          <a:p>
            <a:pPr marL="0" indent="0">
              <a:buNone/>
            </a:pPr>
            <a:endParaRPr lang="pl-PL" sz="2400" dirty="0" smtClean="0">
              <a:solidFill>
                <a:srgbClr val="0058A1"/>
              </a:solidFill>
            </a:endParaRPr>
          </a:p>
          <a:p>
            <a:r>
              <a:rPr lang="pl-PL" sz="2400" dirty="0" smtClean="0">
                <a:solidFill>
                  <a:srgbClr val="0058A1"/>
                </a:solidFill>
              </a:rPr>
              <a:t>Klienci </a:t>
            </a:r>
            <a:r>
              <a:rPr lang="pl-PL" sz="2400" b="1" dirty="0" smtClean="0">
                <a:solidFill>
                  <a:srgbClr val="E84F26"/>
                </a:solidFill>
              </a:rPr>
              <a:t>zgadzają się</a:t>
            </a:r>
            <a:r>
              <a:rPr lang="pl-PL" sz="2400" dirty="0" smtClean="0">
                <a:solidFill>
                  <a:srgbClr val="E84F26"/>
                </a:solidFill>
              </a:rPr>
              <a:t> </a:t>
            </a:r>
            <a:r>
              <a:rPr lang="pl-PL" sz="2400" dirty="0" smtClean="0">
                <a:solidFill>
                  <a:srgbClr val="0058A1"/>
                </a:solidFill>
              </a:rPr>
              <a:t>na podwyższenie opłaty za wycieczkę o   15 zł od osoby za pewność zwrotu wpłaconych pieniędzy w sytuacji upadłości lub niewypłacalności organizatora,</a:t>
            </a:r>
          </a:p>
          <a:p>
            <a:pPr marL="0" indent="0">
              <a:buNone/>
            </a:pPr>
            <a:endParaRPr lang="pl-PL" sz="2400" dirty="0" smtClean="0">
              <a:solidFill>
                <a:srgbClr val="0058A1"/>
              </a:solidFill>
            </a:endParaRPr>
          </a:p>
          <a:p>
            <a:r>
              <a:rPr lang="pl-PL" sz="2400" dirty="0" smtClean="0">
                <a:solidFill>
                  <a:srgbClr val="0058A1"/>
                </a:solidFill>
              </a:rPr>
              <a:t>Oczekiwania klientów są de facto zgodne z </a:t>
            </a:r>
            <a:r>
              <a:rPr lang="pl-PL" sz="2400" b="1" dirty="0" smtClean="0">
                <a:solidFill>
                  <a:srgbClr val="FFC000"/>
                </a:solidFill>
              </a:rPr>
              <a:t>Dyrektywą Europejską nr 90/314 EWG. </a:t>
            </a:r>
            <a:r>
              <a:rPr lang="pl-PL" sz="2400" dirty="0" smtClean="0">
                <a:solidFill>
                  <a:srgbClr val="0058A1"/>
                </a:solidFill>
              </a:rPr>
              <a:t>Artykuł 7:</a:t>
            </a:r>
            <a:r>
              <a:rPr lang="pl-PL" sz="2400" b="1" dirty="0" smtClean="0">
                <a:solidFill>
                  <a:srgbClr val="FFC000"/>
                </a:solidFill>
              </a:rPr>
              <a:t> </a:t>
            </a:r>
          </a:p>
          <a:p>
            <a:pPr indent="0">
              <a:buNone/>
            </a:pPr>
            <a:r>
              <a:rPr lang="pl-PL" sz="1700" i="1" dirty="0" smtClean="0">
                <a:solidFill>
                  <a:srgbClr val="0058A1"/>
                </a:solidFill>
              </a:rPr>
              <a:t>„ […] Na </a:t>
            </a:r>
            <a:r>
              <a:rPr lang="pl-PL" sz="1700" i="1" dirty="0">
                <a:solidFill>
                  <a:srgbClr val="0058A1"/>
                </a:solidFill>
              </a:rPr>
              <a:t>wypadek swojej niewypłacalności organizator i/lub punkt sprzedaży </a:t>
            </a:r>
            <a:r>
              <a:rPr lang="pl-PL" sz="1700" i="1" dirty="0" smtClean="0">
                <a:solidFill>
                  <a:srgbClr val="0058A1"/>
                </a:solidFill>
              </a:rPr>
              <a:t>detalicznej, będący </a:t>
            </a:r>
            <a:r>
              <a:rPr lang="pl-PL" sz="1700" i="1" dirty="0">
                <a:solidFill>
                  <a:srgbClr val="0058A1"/>
                </a:solidFill>
              </a:rPr>
              <a:t>stroną </a:t>
            </a:r>
            <a:r>
              <a:rPr lang="pl-PL" sz="1700" i="1" dirty="0" smtClean="0">
                <a:solidFill>
                  <a:srgbClr val="0058A1"/>
                </a:solidFill>
              </a:rPr>
              <a:t>umowy, powinni </a:t>
            </a:r>
            <a:r>
              <a:rPr lang="pl-PL" sz="1700" i="1" dirty="0">
                <a:solidFill>
                  <a:srgbClr val="0058A1"/>
                </a:solidFill>
              </a:rPr>
              <a:t>zapewnić dostateczne zabezpieczenie umożliwiające zwrot nadpłaconych pieniędzy oraz powrót konsumenta z podróży</a:t>
            </a:r>
            <a:r>
              <a:rPr lang="pl-PL" sz="1700" i="1" dirty="0" smtClean="0">
                <a:solidFill>
                  <a:srgbClr val="0058A1"/>
                </a:solidFill>
              </a:rPr>
              <a:t>. […]”</a:t>
            </a:r>
            <a:endParaRPr lang="pl-PL" sz="1900" i="1" dirty="0">
              <a:solidFill>
                <a:srgbClr val="0058A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93296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4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1136"/>
            <a:ext cx="4681728" cy="393192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450456" y="3869759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>
                <a:solidFill>
                  <a:srgbClr val="0058A1"/>
                </a:solidFill>
              </a:rPr>
              <a:t>Dziękuję za uwagę i pytania.</a:t>
            </a:r>
          </a:p>
          <a:p>
            <a:pPr algn="ctr"/>
            <a:endParaRPr lang="pl-PL" sz="3200" dirty="0">
              <a:solidFill>
                <a:srgbClr val="0058A1"/>
              </a:solidFill>
            </a:endParaRPr>
          </a:p>
          <a:p>
            <a:pPr algn="ctr"/>
            <a:r>
              <a:rPr lang="pl-PL" sz="2400" dirty="0" smtClean="0">
                <a:solidFill>
                  <a:srgbClr val="0058A1"/>
                </a:solidFill>
              </a:rPr>
              <a:t>- Marek Kamieński v-ce prezes OSAT</a:t>
            </a:r>
            <a:endParaRPr lang="pl-PL" sz="2400" dirty="0">
              <a:solidFill>
                <a:srgbClr val="0058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2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247</Words>
  <Application>Microsoft Office PowerPoint</Application>
  <PresentationFormat>Pokaz na ekranie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Prezentacja programu PowerPoint</vt:lpstr>
      <vt:lpstr>Prezentacja programu PowerPoint</vt:lpstr>
      <vt:lpstr>Prezentacja programu PowerPoint</vt:lpstr>
      <vt:lpstr>Ankieta</vt:lpstr>
      <vt:lpstr>Ankieta</vt:lpstr>
      <vt:lpstr>Wyniki ankiety OSAT</vt:lpstr>
      <vt:lpstr>Wyniki ankiety OSAT</vt:lpstr>
      <vt:lpstr>Wnioski z ankiety OSAT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Marcin Chilinski</dc:creator>
  <cp:lastModifiedBy>Marcin Chilinski</cp:lastModifiedBy>
  <cp:revision>25</cp:revision>
  <dcterms:created xsi:type="dcterms:W3CDTF">2014-11-19T17:45:43Z</dcterms:created>
  <dcterms:modified xsi:type="dcterms:W3CDTF">2014-11-24T20:22:53Z</dcterms:modified>
</cp:coreProperties>
</file>